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38" r:id="rId1"/>
  </p:sldMasterIdLst>
  <p:sldIdLst>
    <p:sldId id="299" r:id="rId2"/>
    <p:sldId id="263" r:id="rId3"/>
    <p:sldId id="264" r:id="rId4"/>
    <p:sldId id="265" r:id="rId5"/>
    <p:sldId id="269" r:id="rId6"/>
    <p:sldId id="266" r:id="rId7"/>
    <p:sldId id="268" r:id="rId8"/>
    <p:sldId id="267" r:id="rId9"/>
    <p:sldId id="270" r:id="rId10"/>
    <p:sldId id="271" r:id="rId11"/>
    <p:sldId id="272" r:id="rId12"/>
    <p:sldId id="273" r:id="rId13"/>
    <p:sldId id="274" r:id="rId14"/>
    <p:sldId id="279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5944"/>
  </p:normalViewPr>
  <p:slideViewPr>
    <p:cSldViewPr snapToGrid="0" snapToObjects="1">
      <p:cViewPr varScale="1">
        <p:scale>
          <a:sx n="259" d="100"/>
          <a:sy n="259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49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34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3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56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8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11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30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0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1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20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21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91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1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swayze/rs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7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4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microsoft.com/office/2007/relationships/hdphoto" Target="../media/hdphoto13.wdp"/><Relationship Id="rId5" Type="http://schemas.microsoft.com/office/2007/relationships/hdphoto" Target="../media/hdphoto9.wdp"/><Relationship Id="rId10" Type="http://schemas.microsoft.com/office/2007/relationships/hdphoto" Target="../media/hdphoto12.wdp"/><Relationship Id="rId4" Type="http://schemas.openxmlformats.org/officeDocument/2006/relationships/image" Target="../media/image5.png"/><Relationship Id="rId9" Type="http://schemas.microsoft.com/office/2007/relationships/hdphoto" Target="../media/hdphoto11.wdp"/><Relationship Id="rId1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microsoft.com/office/2007/relationships/hdphoto" Target="../media/hdphoto13.wdp"/><Relationship Id="rId5" Type="http://schemas.microsoft.com/office/2007/relationships/hdphoto" Target="../media/hdphoto9.wdp"/><Relationship Id="rId10" Type="http://schemas.microsoft.com/office/2007/relationships/hdphoto" Target="../media/hdphoto12.wdp"/><Relationship Id="rId4" Type="http://schemas.openxmlformats.org/officeDocument/2006/relationships/image" Target="../media/image5.png"/><Relationship Id="rId9" Type="http://schemas.microsoft.com/office/2007/relationships/hdphoto" Target="../media/hdphoto11.wdp"/><Relationship Id="rId1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swayze/rs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688A1-D1C2-B347-A451-1FDA4F3CE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RSA Cryptography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2FAB8C-E586-9D4A-84DE-F1C536948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786468"/>
          </a:xfrm>
        </p:spPr>
        <p:txBody>
          <a:bodyPr>
            <a:normAutofit/>
          </a:bodyPr>
          <a:lstStyle/>
          <a:p>
            <a:r>
              <a:rPr lang="en-US" dirty="0"/>
              <a:t>An Aquatic Chill &amp; Chat</a:t>
            </a:r>
          </a:p>
          <a:p>
            <a:r>
              <a:rPr lang="en-US" dirty="0" err="1"/>
              <a:t>Thomnas</a:t>
            </a:r>
            <a:r>
              <a:rPr lang="en-US" dirty="0"/>
              <a:t> Swayze</a:t>
            </a:r>
          </a:p>
          <a:p>
            <a:r>
              <a:rPr lang="en-US" dirty="0"/>
              <a:t>September 24, 2020</a:t>
            </a:r>
          </a:p>
          <a:p>
            <a:r>
              <a:rPr lang="en-US" dirty="0">
                <a:hlinkClick r:id="rId2"/>
              </a:rPr>
              <a:t>https://github.com/teswayze/rsa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9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01FF-8F3D-4E47-87BC-83AE6346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Congruences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299A3-5AEA-D749-85D3-8DD8BE9F7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 integers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 We say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congruent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divides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this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For a fixed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this divides the integers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groups (equivalence relation)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Odd numbers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Multiples of 3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Numbers with a last digit of 7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Numbers that are 2 more than a multiple of 11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299A3-5AEA-D749-85D3-8DD8BE9F7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21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DAF1-2661-8D4B-865A-6C0F7662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50FDB-82B9-544A-8965-7C1CCC1F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divides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divides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Even + Even = Even; Odd + Odd = Even; Even + Odd = Odd</a:t>
                </a:r>
              </a:p>
              <a:p>
                <a:pPr lvl="1"/>
                <a:r>
                  <a:rPr lang="en-US" dirty="0"/>
                  <a:t>To find the last digit of the sum of two numbers, just add the last digits</a:t>
                </a:r>
              </a:p>
              <a:p>
                <a:r>
                  <a:rPr lang="en-US" dirty="0"/>
                  <a:t>Modular addition is commutative and associative</a:t>
                </a:r>
              </a:p>
              <a:p>
                <a:r>
                  <a:rPr lang="en-US" dirty="0"/>
                  <a:t>Zero is the identity of addition</a:t>
                </a:r>
              </a:p>
              <a:p>
                <a:r>
                  <a:rPr lang="en-US" dirty="0"/>
                  <a:t>The inverse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50FDB-82B9-544A-8965-7C1CCC1F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3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DAF1-2661-8D4B-865A-6C0F7662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50FDB-82B9-544A-8965-7C1CCC1F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divides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divides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Even * Even = Even; Odd * Odd = Odd; Even * Odd = Even</a:t>
                </a:r>
              </a:p>
              <a:p>
                <a:pPr lvl="1"/>
                <a:r>
                  <a:rPr lang="en-US" dirty="0"/>
                  <a:t>To find the last digit of the product of two numbers, just multiply the last digits</a:t>
                </a:r>
              </a:p>
              <a:p>
                <a:r>
                  <a:rPr lang="en-US" dirty="0"/>
                  <a:t>Modular multiplication is commutative and associative</a:t>
                </a:r>
              </a:p>
              <a:p>
                <a:r>
                  <a:rPr lang="en-US" dirty="0"/>
                  <a:t>Zero is the identity of multiplication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50FDB-82B9-544A-8965-7C1CCC1F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7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FB2D-6291-754B-B1E8-E14EA8C8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Multiplicative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AA963B-E742-A54C-AA68-587C8F917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244446"/>
              </a:xfrm>
            </p:spPr>
            <p:txBody>
              <a:bodyPr/>
              <a:lstStyle/>
              <a:p>
                <a:r>
                  <a:rPr lang="en-US" dirty="0"/>
                  <a:t>Theorem: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has no common factor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has a multiplicative inverse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“Proof” by example: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100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Find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Reduce 100 modulo 7: 100 = 7*14 + 2</a:t>
                </a:r>
              </a:p>
              <a:p>
                <a:pPr lvl="1"/>
                <a:r>
                  <a:rPr lang="en-US" dirty="0"/>
                  <a:t>Reduce 7 modulo 2: 7 = 3*2 + 1</a:t>
                </a:r>
              </a:p>
              <a:p>
                <a:pPr lvl="1"/>
                <a:r>
                  <a:rPr lang="en-US" dirty="0"/>
                  <a:t>Put it together: 1 = 7 – 3*2 = 7 – 3*(100 – 7*14) = 7*43 – 3*100</a:t>
                </a:r>
              </a:p>
              <a:p>
                <a:pPr lvl="1"/>
                <a:r>
                  <a:rPr lang="en-US" dirty="0"/>
                  <a:t>The inverse of 7 modulo 100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modified version of the Euclidean algorithm</a:t>
                </a:r>
              </a:p>
              <a:p>
                <a:r>
                  <a:rPr lang="en-US" dirty="0"/>
                  <a:t>You can only get stuck if the two numbers share a common factor</a:t>
                </a:r>
              </a:p>
              <a:p>
                <a:r>
                  <a:rPr lang="en-US" dirty="0"/>
                  <a:t>Runs in logarithmic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AA963B-E742-A54C-AA68-587C8F917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244446"/>
              </a:xfrm>
              <a:blipFill>
                <a:blip r:embed="rId2"/>
                <a:stretch>
                  <a:fillRect l="-375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92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E705-58FD-0A4D-B3BC-4F397392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Multiplicative Inverse Algorithm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3C69F-030E-4A43-9303-B7D1D310C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3247707"/>
            <a:ext cx="4995863" cy="14373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6F4E09-88B0-7048-ACE1-B817D13F9F3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By recursion, x * mod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(modulo rem)</a:t>
                </a:r>
              </a:p>
              <a:p>
                <a:r>
                  <a:rPr lang="en-US" dirty="0"/>
                  <a:t>Let y = (1 - x * mod) / rem</a:t>
                </a:r>
              </a:p>
              <a:p>
                <a:pPr lvl="1"/>
                <a:r>
                  <a:rPr lang="en-US" dirty="0"/>
                  <a:t>Note that y is an integer</a:t>
                </a:r>
              </a:p>
              <a:p>
                <a:r>
                  <a:rPr lang="en-US" dirty="0"/>
                  <a:t>Then y * rem + x * mod = 1</a:t>
                </a:r>
              </a:p>
              <a:p>
                <a:r>
                  <a:rPr lang="en-US" dirty="0"/>
                  <a:t>So y *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y * rem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(modulo mod)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6F4E09-88B0-7048-ACE1-B817D13F9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57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8F-7DFB-D043-9835-1A8B6CB9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Exponentiation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A137B-0B87-1047-AB7D-EB4F33F8D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positive integer,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Proof: Use the multiplication theorem many times</a:t>
                </a:r>
              </a:p>
              <a:p>
                <a:r>
                  <a:rPr lang="en-US" dirty="0"/>
                  <a:t>You can’t reduce the exponent mod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Counterexample: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=16≢2=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A137B-0B87-1047-AB7D-EB4F33F8D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17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75EA-FF6D-D149-9E96-28061A6D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What is the last digit of 7</a:t>
            </a:r>
            <a:r>
              <a:rPr lang="en-US" baseline="30000" dirty="0"/>
              <a:t>77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D5661-396F-DA4B-977D-2E98FB5948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23015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=49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≡9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≡9∗7=63≡3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≡3∗7=21≡1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∗7=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∗7=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49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∗7=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 pattern appears: the powers of 7 modulo 10 repeat every 4 iterations</a:t>
                </a:r>
              </a:p>
              <a:p>
                <a:r>
                  <a:rPr lang="en-US" dirty="0"/>
                  <a:t>We can reduce the exponent modulo 4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77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4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77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 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10)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D5661-396F-DA4B-977D-2E98FB594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230158"/>
              </a:xfrm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96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171C-F0A3-6E49-9AA2-2A8BE3D0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Fermat’s Little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36ACA-94ED-9942-804A-C10D14A3B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(Fermat, 1640):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an integer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prime,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a result,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prime, then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we can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Not to be confused with Fermat’s Last Theorem</a:t>
                </a:r>
              </a:p>
              <a:p>
                <a:pPr lvl="1"/>
                <a:r>
                  <a:rPr lang="en-US" dirty="0"/>
                  <a:t>Conjectured by Fermat in 1637</a:t>
                </a:r>
              </a:p>
              <a:p>
                <a:pPr lvl="1"/>
                <a:r>
                  <a:rPr lang="en-US" dirty="0"/>
                  <a:t>States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has no solutions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Published in the margin of a paper, as the margin was not long enough to contain the proof</a:t>
                </a:r>
              </a:p>
              <a:p>
                <a:pPr lvl="1"/>
                <a:r>
                  <a:rPr lang="en-US" dirty="0"/>
                  <a:t>Fermat died shortly after</a:t>
                </a:r>
              </a:p>
              <a:p>
                <a:pPr lvl="1"/>
                <a:r>
                  <a:rPr lang="en-US" dirty="0"/>
                  <a:t>Was finally proven in 1994 with techniques not available at the time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36ACA-94ED-9942-804A-C10D14A3B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9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1EEA-A050-F74F-9DA6-AF1D28F7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Fermat’s Little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05E3F9-C7B1-E14E-A955-CC8AEA951E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19688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count the number of necklaces that can be formed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beads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different colors</a:t>
                </a:r>
              </a:p>
              <a:p>
                <a:r>
                  <a:rPr lang="en-US" dirty="0"/>
                  <a:t>Rotations of the same necklace should only be counted once</a:t>
                </a:r>
              </a:p>
              <a:p>
                <a:r>
                  <a:rPr lang="en-US" dirty="0"/>
                  <a:t>Naïve counting method: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necklaces</a:t>
                </a:r>
              </a:p>
              <a:p>
                <a:pPr lvl="1"/>
                <a:r>
                  <a:rPr lang="en-US" dirty="0"/>
                  <a:t>The fails because it counts some configurations more than once</a:t>
                </a:r>
              </a:p>
              <a:p>
                <a:pPr lvl="1"/>
                <a:r>
                  <a:rPr lang="en-US" dirty="0"/>
                  <a:t>The amount of times each necklace is counted must be a divisor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05E3F9-C7B1-E14E-A955-CC8AEA951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1968880"/>
              </a:xfrm>
              <a:blipFill>
                <a:blip r:embed="rId2"/>
                <a:stretch>
                  <a:fillRect l="-37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9F724B-DD8A-8949-B234-2F04499C1EBB}"/>
              </a:ext>
            </a:extLst>
          </p:cNvPr>
          <p:cNvGrpSpPr/>
          <p:nvPr/>
        </p:nvGrpSpPr>
        <p:grpSpPr>
          <a:xfrm>
            <a:off x="682585" y="4322735"/>
            <a:ext cx="1028937" cy="894245"/>
            <a:chOff x="1156783" y="3607442"/>
            <a:chExt cx="2959946" cy="257247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D79814-9304-634D-AFA1-46B1C1E7F05E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7122BB7-8288-1D45-860D-9DF28A6932BC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BE33999-EA20-CA44-8357-8534EA0667B4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B91876B-6107-0843-8355-817997070ECB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BF0E76-C051-F041-884E-FE3420879815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11FF8B-4E73-164F-BF7F-039339905563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1F958D-A16A-E941-B70D-9E85102C3191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401ECF-8ED3-324A-8397-2CCCAB9FD89B}"/>
              </a:ext>
            </a:extLst>
          </p:cNvPr>
          <p:cNvGrpSpPr/>
          <p:nvPr/>
        </p:nvGrpSpPr>
        <p:grpSpPr>
          <a:xfrm>
            <a:off x="2974066" y="5403066"/>
            <a:ext cx="1028937" cy="894245"/>
            <a:chOff x="1156783" y="3607442"/>
            <a:chExt cx="2959946" cy="257247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2119E7-2B99-A34E-B757-6A1CB259B4DD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2D954-A83F-B742-92D0-86D20929E1BE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E16FC-5669-564F-BBB8-503434A43D39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931C0D-CDAD-3B49-AFAA-EAB4EE20990B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EA6393-8B7F-964B-9FC9-5C1FAD5D0F5F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251655-CFCE-6D4F-9A9D-552A0078D2FB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FC8C07-D8D5-C749-BE91-535AB7EAA017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CC2EE5-CC13-0049-A27D-694CFEDAEC39}"/>
              </a:ext>
            </a:extLst>
          </p:cNvPr>
          <p:cNvGrpSpPr/>
          <p:nvPr/>
        </p:nvGrpSpPr>
        <p:grpSpPr>
          <a:xfrm>
            <a:off x="1776102" y="5407761"/>
            <a:ext cx="1028937" cy="894245"/>
            <a:chOff x="1156783" y="3607442"/>
            <a:chExt cx="2959946" cy="257247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81EBB1-0166-A143-9F5B-0A222685C14D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3328360-F2D3-4149-8E76-DDCA06028A60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C80AFF-8FDD-8B48-B9CE-27D1BE191FFC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47474F-68DB-CA4C-B1DF-45E689D5F844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3C20AA5-3745-844C-A98D-9779FE0AC785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EE979-E669-4F45-8D74-5086E7777F05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F3FFA4-8731-A546-8F98-5031079E06D4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BFA120-0D44-A543-9965-F93FA844F594}"/>
              </a:ext>
            </a:extLst>
          </p:cNvPr>
          <p:cNvGrpSpPr/>
          <p:nvPr/>
        </p:nvGrpSpPr>
        <p:grpSpPr>
          <a:xfrm>
            <a:off x="668034" y="5415759"/>
            <a:ext cx="1028937" cy="894245"/>
            <a:chOff x="1156783" y="3607442"/>
            <a:chExt cx="2959946" cy="257247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609200-9DA1-9A44-9283-737CD56C8287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852EAD-BC8E-0A45-A7F6-DB40A24DD95E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14A620-CF23-FE4F-9FD1-1972BE788473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6F42EF-2B4D-904B-9C63-FA34F1231650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A14B5BD-58F8-0642-9368-34F134CBB0D6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F464C2-7811-3B4A-90EC-4EE26257D63C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80AE18-04A9-CB46-B746-304179742D18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DF0766-6B1B-6E47-81B2-A51E2CC5F685}"/>
              </a:ext>
            </a:extLst>
          </p:cNvPr>
          <p:cNvGrpSpPr/>
          <p:nvPr/>
        </p:nvGrpSpPr>
        <p:grpSpPr>
          <a:xfrm>
            <a:off x="2922352" y="4318706"/>
            <a:ext cx="1028937" cy="894245"/>
            <a:chOff x="1156783" y="3607442"/>
            <a:chExt cx="2959946" cy="257247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E8A794B-6A48-324A-94AF-034C2AF864E4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9074523-892A-3D4D-B00B-B10A17624991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BA019E-D43F-694C-B32E-4B3BDF57B4E0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6D202D-5B2C-1443-AA18-0F5F3A9293F4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805D4F5-5977-2642-9A4F-D78EA040A2E4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3E0BBC-E36C-CF40-80A8-0C5964DCC105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CF3342-D52A-BA42-9907-B2DF87EBF60C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E524AD-6325-864C-90A8-B3077E3AB2D7}"/>
              </a:ext>
            </a:extLst>
          </p:cNvPr>
          <p:cNvGrpSpPr/>
          <p:nvPr/>
        </p:nvGrpSpPr>
        <p:grpSpPr>
          <a:xfrm>
            <a:off x="1756829" y="4307769"/>
            <a:ext cx="1028937" cy="894245"/>
            <a:chOff x="1156783" y="3607442"/>
            <a:chExt cx="2959946" cy="257247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70430D-6144-7C46-B074-85E98A9C5C31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C6029EC-38F9-E34A-968C-F1C8573E37F0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AC03319-67AE-B041-8B0E-6BE11B2BB01F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C1BE934-0A5A-5842-B272-D22CA3F1FAE8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E84EA6C-5380-844A-92B3-F129BCB53A23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9EED5EE-525B-0649-91FF-EFCB7AFD019D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E7A9792-E5A9-C84F-8B0A-CA05FB1DC6FF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254632-F29B-AF4B-86E4-461E07CE870F}"/>
              </a:ext>
            </a:extLst>
          </p:cNvPr>
          <p:cNvGrpSpPr/>
          <p:nvPr/>
        </p:nvGrpSpPr>
        <p:grpSpPr>
          <a:xfrm>
            <a:off x="5511403" y="4302442"/>
            <a:ext cx="1028937" cy="894245"/>
            <a:chOff x="1156783" y="3607442"/>
            <a:chExt cx="2959946" cy="257247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8E6D67D-DFF0-BE42-86CE-F2559BF24445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46BE5B-0861-E54D-8C25-03FFB13D4C1E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2B96CE-32E6-EC40-89BB-BDCCF7C14FB7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BD2105-0E3D-2A47-8BB6-2405DD83F5A4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AB7CECC-198B-904C-9BB8-714F7BFDA896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6926B4-8623-0E47-9EB6-36EF254E6ECE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1462951-8B20-514A-9CF8-A820943EE27E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5950356-DA8E-F640-A784-DB75F75266D3}"/>
              </a:ext>
            </a:extLst>
          </p:cNvPr>
          <p:cNvGrpSpPr/>
          <p:nvPr/>
        </p:nvGrpSpPr>
        <p:grpSpPr>
          <a:xfrm>
            <a:off x="6153701" y="5345261"/>
            <a:ext cx="1028937" cy="894245"/>
            <a:chOff x="1156783" y="3607442"/>
            <a:chExt cx="2959946" cy="257247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C7BEC1F-9223-8D4D-A36F-1DB40BC15183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CB3BEA-136B-5841-A4EA-A564ED61F084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8F6123C-3420-0A4A-AD26-B967E0A5EBD6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64FC83F-AD05-9E40-AB3E-70C0EC48FA66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AC70E0-EB23-994B-8CED-7D5734752943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AE57E0C-68CD-AE4E-AD96-99645BE99494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B0406B1-D324-504C-A910-0CA405226E33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49F958-5BC8-7E4D-9F78-F7BF941D9B64}"/>
              </a:ext>
            </a:extLst>
          </p:cNvPr>
          <p:cNvGrpSpPr/>
          <p:nvPr/>
        </p:nvGrpSpPr>
        <p:grpSpPr>
          <a:xfrm>
            <a:off x="4915018" y="5349087"/>
            <a:ext cx="1028937" cy="894245"/>
            <a:chOff x="1156783" y="3607442"/>
            <a:chExt cx="2959946" cy="257247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2EF5D96-1292-EE45-A454-B7B56BFE876C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A7B94EC-FC5E-EB43-8729-412A7D48E9E3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4B340DB-342D-3949-A463-47E173BA0476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91FFFE-E823-D549-822E-8C91309E07D0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E4F7549-FCE4-7048-9445-B5DDE53E8471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8832AE8-2C19-7245-BFE3-48C654650FFA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D7F9099-9DA7-2F49-AC74-DF9B879581AA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9B466E-1C60-954B-BEF3-C2B4DB2E7EC8}"/>
              </a:ext>
            </a:extLst>
          </p:cNvPr>
          <p:cNvGrpSpPr/>
          <p:nvPr/>
        </p:nvGrpSpPr>
        <p:grpSpPr>
          <a:xfrm>
            <a:off x="10480478" y="4788325"/>
            <a:ext cx="1028937" cy="894245"/>
            <a:chOff x="1156783" y="3607442"/>
            <a:chExt cx="2959946" cy="2572477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463F632-08BD-4445-BEB7-9144E8C8789D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CF818EC-8278-FF4C-80B0-7BD9D95BD019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2BEEB7A-86A7-454F-95BA-FFCA84A16BA5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E02558F-C651-6749-B236-B3F433EB4204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FC6BA1-BF0A-0D41-8A66-9BC4B311A1DD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AF6AB9D-3AB7-424E-BE75-CE6C6B06ECCF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2D2F03A-7190-9747-A563-FAD5C463D401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98C11BF-2A43-3D45-8C93-DC07CC3BC8B9}"/>
              </a:ext>
            </a:extLst>
          </p:cNvPr>
          <p:cNvGrpSpPr/>
          <p:nvPr/>
        </p:nvGrpSpPr>
        <p:grpSpPr>
          <a:xfrm>
            <a:off x="8374545" y="4282357"/>
            <a:ext cx="1028937" cy="894245"/>
            <a:chOff x="1156783" y="3607442"/>
            <a:chExt cx="2959946" cy="2572477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1FC10C1-9E89-8B40-BC89-5DDC0E6D7343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C888497-D868-814B-9828-BC92DA8390B5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DA9E10D-371E-A44E-A845-B20C4DC24A47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A2E1F4-725E-BF4B-B2B8-15816ECA661D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10F6A9A-2156-644A-9461-4EC0FD3D15B4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7FED85-1E1B-B248-879D-2E897C547301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5DBEFED-3554-D046-93A4-836B271CDE01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EC07C2-413D-BC42-92C0-B2C4A6C4B1F4}"/>
              </a:ext>
            </a:extLst>
          </p:cNvPr>
          <p:cNvGrpSpPr/>
          <p:nvPr/>
        </p:nvGrpSpPr>
        <p:grpSpPr>
          <a:xfrm>
            <a:off x="8402059" y="5381602"/>
            <a:ext cx="1028937" cy="894245"/>
            <a:chOff x="1156783" y="3607442"/>
            <a:chExt cx="2959946" cy="2572477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6CC4C85-DA4F-334B-B81E-9053957A9CF5}"/>
                </a:ext>
              </a:extLst>
            </p:cNvPr>
            <p:cNvSpPr/>
            <p:nvPr/>
          </p:nvSpPr>
          <p:spPr>
            <a:xfrm>
              <a:off x="1349416" y="3630592"/>
              <a:ext cx="2535819" cy="2535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0E9181A-6629-F841-AE58-4AA2E047B746}"/>
                </a:ext>
              </a:extLst>
            </p:cNvPr>
            <p:cNvSpPr/>
            <p:nvPr/>
          </p:nvSpPr>
          <p:spPr>
            <a:xfrm>
              <a:off x="1714979" y="3636379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5B5947D-D12E-804E-A4B0-1CE8BF6AE848}"/>
                </a:ext>
              </a:extLst>
            </p:cNvPr>
            <p:cNvSpPr/>
            <p:nvPr/>
          </p:nvSpPr>
          <p:spPr>
            <a:xfrm>
              <a:off x="1156783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BB2D668-9989-E84A-BFA5-244CE834C1EF}"/>
                </a:ext>
              </a:extLst>
            </p:cNvPr>
            <p:cNvSpPr/>
            <p:nvPr/>
          </p:nvSpPr>
          <p:spPr>
            <a:xfrm>
              <a:off x="3033531" y="5705356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661A5F-B7BD-2945-9965-9A41EF43642C}"/>
                </a:ext>
              </a:extLst>
            </p:cNvPr>
            <p:cNvSpPr/>
            <p:nvPr/>
          </p:nvSpPr>
          <p:spPr>
            <a:xfrm>
              <a:off x="1772854" y="5716931"/>
              <a:ext cx="462988" cy="4629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DB915BF-367D-574E-B1DA-C8DEE45D3BFF}"/>
                </a:ext>
              </a:extLst>
            </p:cNvPr>
            <p:cNvSpPr/>
            <p:nvPr/>
          </p:nvSpPr>
          <p:spPr>
            <a:xfrm>
              <a:off x="3653741" y="4724400"/>
              <a:ext cx="462988" cy="462988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E62D7D2-EF76-DC42-B36C-3B5AF698B16D}"/>
                </a:ext>
              </a:extLst>
            </p:cNvPr>
            <p:cNvSpPr/>
            <p:nvPr/>
          </p:nvSpPr>
          <p:spPr>
            <a:xfrm>
              <a:off x="3029673" y="3607442"/>
              <a:ext cx="462988" cy="4629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8257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D998-7DB9-0848-97BB-03FDE50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Fermat’s Little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8D3FD-B9F6-EC45-87CF-0701C1B9E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724629"/>
                <a:ext cx="10131425" cy="49423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 prime number, each necklace is either counted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times or counted once</a:t>
                </a:r>
              </a:p>
              <a:p>
                <a:pPr lvl="1"/>
                <a:r>
                  <a:rPr lang="en-US" dirty="0"/>
                  <a:t>Because the only factors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are 1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AAAAB AAABA AABAA ABAAA BAAAA</a:t>
                </a:r>
              </a:p>
              <a:p>
                <a:pPr lvl="1"/>
                <a:r>
                  <a:rPr lang="en-US" dirty="0"/>
                  <a:t>AAABB AABBA ABBAA BBAAA BAAAB</a:t>
                </a:r>
              </a:p>
              <a:p>
                <a:pPr lvl="1"/>
                <a:r>
                  <a:rPr lang="en-US" dirty="0"/>
                  <a:t>AABAB ABABA BABAA ABAAB BAABA</a:t>
                </a:r>
              </a:p>
              <a:p>
                <a:pPr lvl="1"/>
                <a:r>
                  <a:rPr lang="en-US" dirty="0"/>
                  <a:t>AABBB ABBBA BBBAA BBAAB BAABB</a:t>
                </a:r>
              </a:p>
              <a:p>
                <a:pPr lvl="1"/>
                <a:r>
                  <a:rPr lang="en-US" dirty="0"/>
                  <a:t>ABABB BABBA ABBAB BBABA BABAB</a:t>
                </a:r>
              </a:p>
              <a:p>
                <a:pPr lvl="1"/>
                <a:r>
                  <a:rPr lang="en-US" dirty="0"/>
                  <a:t>ABBBB BBBBA BBBAB BBABB BABBB</a:t>
                </a:r>
              </a:p>
              <a:p>
                <a:pPr lvl="1"/>
                <a:r>
                  <a:rPr lang="en-US" dirty="0"/>
                  <a:t>AAAAA</a:t>
                </a:r>
              </a:p>
              <a:p>
                <a:pPr lvl="1"/>
                <a:r>
                  <a:rPr lang="en-US" dirty="0"/>
                  <a:t>BBBBB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8D3FD-B9F6-EC45-87CF-0701C1B9E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724629"/>
                <a:ext cx="10131425" cy="4942390"/>
              </a:xfrm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81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69AA-099C-9646-B206-4C5561DF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over an insecure channel</a:t>
            </a:r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5953393-7F94-244F-8467-191C9313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7" b="94000" l="33375" r="68500">
                        <a14:foregroundMark x1="51125" y1="8500" x2="51125" y2="8500"/>
                        <a14:foregroundMark x1="51125" y1="57833" x2="51125" y2="57833"/>
                        <a14:foregroundMark x1="46375" y1="52667" x2="46375" y2="52667"/>
                        <a14:foregroundMark x1="52375" y1="50167" x2="52375" y2="50167"/>
                        <a14:foregroundMark x1="54000" y1="8167" x2="54000" y2="8167"/>
                        <a14:foregroundMark x1="53125" y1="5167" x2="53125" y2="5167"/>
                        <a14:foregroundMark x1="50125" y1="50500" x2="50125" y2="50500"/>
                        <a14:foregroundMark x1="33375" y1="63333" x2="33375" y2="63333"/>
                        <a14:foregroundMark x1="51500" y1="94000" x2="51500" y2="94000"/>
                      </a14:backgroundRemoval>
                    </a14:imgEffect>
                  </a14:imgLayer>
                </a14:imgProps>
              </a:ext>
            </a:extLst>
          </a:blip>
          <a:srcRect l="29039" r="26994"/>
          <a:stretch/>
        </p:blipFill>
        <p:spPr>
          <a:xfrm flipH="1">
            <a:off x="157161" y="3600466"/>
            <a:ext cx="1775663" cy="3028950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3538C936-939D-BA41-8475-5C19A5F69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7" b="93583" l="500" r="96750">
                        <a14:foregroundMark x1="54000" y1="11667" x2="54000" y2="11667"/>
                        <a14:foregroundMark x1="51750" y1="6667" x2="51750" y2="6667"/>
                        <a14:foregroundMark x1="49250" y1="3167" x2="49250" y2="3167"/>
                        <a14:foregroundMark x1="92333" y1="39583" x2="92333" y2="39583"/>
                        <a14:foregroundMark x1="5917" y1="34417" x2="5917" y2="34417"/>
                        <a14:foregroundMark x1="1750" y1="36250" x2="1750" y2="36250"/>
                        <a14:foregroundMark x1="500" y1="33333" x2="500" y2="33333"/>
                        <a14:foregroundMark x1="96750" y1="42500" x2="96750" y2="42500"/>
                        <a14:foregroundMark x1="27167" y1="93583" x2="27167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5962" y="3600466"/>
            <a:ext cx="2586038" cy="2586038"/>
          </a:xfrm>
          <a:prstGeom prst="rect">
            <a:avLst/>
          </a:prstGeom>
        </p:spPr>
      </p:pic>
      <p:pic>
        <p:nvPicPr>
          <p:cNvPr id="5" name="Picture 4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184B7469-AC3C-CA45-BFF1-8B3223594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2674" y="4043378"/>
            <a:ext cx="2171868" cy="258603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40298E2-2E97-084C-8C56-38CB283B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1415" y="1564279"/>
            <a:ext cx="2812813" cy="3037838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BAF1252-8CD9-2146-882E-0E952FC9E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5472" y="2081547"/>
            <a:ext cx="2812813" cy="3037838"/>
          </a:xfrm>
          <a:prstGeom prst="rect">
            <a:avLst/>
          </a:prstGeom>
        </p:spPr>
      </p:pic>
      <p:pic>
        <p:nvPicPr>
          <p:cNvPr id="8" name="Picture 7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5DF1E24F-C380-6A4D-B9B1-5E6883E59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34472" y="4043378"/>
            <a:ext cx="2171868" cy="2586038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054F9244-A1A3-9842-BD36-FA68E73E5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999" y="2081547"/>
            <a:ext cx="2812813" cy="3037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2FCA-7586-B145-8A40-0C95DD6DF1D0}"/>
              </a:ext>
            </a:extLst>
          </p:cNvPr>
          <p:cNvSpPr txBox="1"/>
          <p:nvPr/>
        </p:nvSpPr>
        <p:spPr>
          <a:xfrm>
            <a:off x="5000625" y="2214579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look very cute in your overalls</a:t>
            </a:r>
          </a:p>
        </p:txBody>
      </p:sp>
    </p:spTree>
    <p:extLst>
      <p:ext uri="{BB962C8B-B14F-4D97-AF65-F5344CB8AC3E}">
        <p14:creationId xmlns:p14="http://schemas.microsoft.com/office/powerpoint/2010/main" val="164191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B813-6E6A-9C4D-83B2-E9050ED9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Fermat’s Little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6A4E8-2892-4445-95B0-4B9D8BC6D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only necklaces that are counted once are monochromatic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of these</a:t>
                </a:r>
              </a:p>
              <a:p>
                <a:r>
                  <a:rPr lang="en-US" dirty="0"/>
                  <a:t>All other necklaces are counted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The number of naïve configurations that are not monochromatic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non-monochromatic necklaces</a:t>
                </a:r>
              </a:p>
              <a:p>
                <a:r>
                  <a:rPr lang="en-US" dirty="0"/>
                  <a:t>This had better be an integer!</a:t>
                </a:r>
              </a:p>
              <a:p>
                <a:r>
                  <a:rPr lang="en-US" dirty="0"/>
                  <a:t>We conclude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6A4E8-2892-4445-95B0-4B9D8BC6D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34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A1FC-8EE8-1742-9253-1FAC4413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Fermat’s Little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1FFF9C-5CEA-8246-A817-6799C496D2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we can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are integers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”undo” certain exponentiations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shares no common factor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we can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to be the multiplicative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not quite good enough for cryptography yet</a:t>
                </a:r>
              </a:p>
              <a:p>
                <a:pPr lvl="1"/>
                <a:r>
                  <a:rPr lang="en-US" dirty="0"/>
                  <a:t>It is too easy to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1FFF9C-5CEA-8246-A817-6799C496D2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49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A698-7BB6-FB4A-8E58-DBEF6BF1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modulo semiprimes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C1587-C8BC-5946-B5EA-CBE64964A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two distinct primes,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”semiprime”</a:t>
                </a:r>
              </a:p>
              <a:p>
                <a:r>
                  <a:rPr lang="en-US" dirty="0"/>
                  <a:t>For any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not divisible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notice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𝑙𝑐𝑚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is both one more than a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one more than a multiple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it is one more than a multiple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doing exponentiation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we can reduce the exponent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very easy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but if we only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it’s much harder!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C1587-C8BC-5946-B5EA-CBE64964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37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97D8-2DB7-4B40-869E-BA44C36A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66CB0-723F-AB43-BB6E-5F0D1FAF2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Bob must generate the key:</a:t>
                </a:r>
              </a:p>
              <a:p>
                <a:pPr lvl="1"/>
                <a:r>
                  <a:rPr lang="en-US" dirty="0"/>
                  <a:t>Select two large prime numbers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and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and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relatively prime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popular choice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=65537=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as the multiplicative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pair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published as a public key,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kept secret</a:t>
                </a:r>
              </a:p>
              <a:p>
                <a:r>
                  <a:rPr lang="en-US" dirty="0"/>
                  <a:t>To encrypt a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Alice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decrypt a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Bob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66CB0-723F-AB43-BB6E-5F0D1FAF2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47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69AA-099C-9646-B206-4C5561DF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use RSA</a:t>
            </a:r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5953393-7F94-244F-8467-191C9313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7" b="94000" l="33375" r="68500">
                        <a14:foregroundMark x1="51125" y1="8500" x2="51125" y2="8500"/>
                        <a14:foregroundMark x1="51125" y1="57833" x2="51125" y2="57833"/>
                        <a14:foregroundMark x1="46375" y1="52667" x2="46375" y2="52667"/>
                        <a14:foregroundMark x1="52375" y1="50167" x2="52375" y2="50167"/>
                        <a14:foregroundMark x1="54000" y1="8167" x2="54000" y2="8167"/>
                        <a14:foregroundMark x1="53125" y1="5167" x2="53125" y2="5167"/>
                        <a14:foregroundMark x1="50125" y1="50500" x2="50125" y2="50500"/>
                        <a14:foregroundMark x1="33375" y1="63333" x2="33375" y2="63333"/>
                        <a14:foregroundMark x1="51500" y1="94000" x2="51500" y2="94000"/>
                      </a14:backgroundRemoval>
                    </a14:imgEffect>
                  </a14:imgLayer>
                </a14:imgProps>
              </a:ext>
            </a:extLst>
          </a:blip>
          <a:srcRect l="29039" r="26994"/>
          <a:stretch/>
        </p:blipFill>
        <p:spPr>
          <a:xfrm flipH="1">
            <a:off x="157161" y="3600466"/>
            <a:ext cx="1775663" cy="3028950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3538C936-939D-BA41-8475-5C19A5F69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7" b="93583" l="500" r="96750">
                        <a14:foregroundMark x1="54000" y1="11667" x2="54000" y2="11667"/>
                        <a14:foregroundMark x1="51750" y1="6667" x2="51750" y2="6667"/>
                        <a14:foregroundMark x1="49250" y1="3167" x2="49250" y2="3167"/>
                        <a14:foregroundMark x1="92333" y1="39583" x2="92333" y2="39583"/>
                        <a14:foregroundMark x1="5917" y1="34417" x2="5917" y2="34417"/>
                        <a14:foregroundMark x1="1750" y1="36250" x2="1750" y2="36250"/>
                        <a14:foregroundMark x1="500" y1="33333" x2="500" y2="33333"/>
                        <a14:foregroundMark x1="96750" y1="42500" x2="96750" y2="42500"/>
                        <a14:foregroundMark x1="27167" y1="93583" x2="27167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5962" y="3600466"/>
            <a:ext cx="2586038" cy="2586038"/>
          </a:xfrm>
          <a:prstGeom prst="rect">
            <a:avLst/>
          </a:prstGeom>
        </p:spPr>
      </p:pic>
      <p:pic>
        <p:nvPicPr>
          <p:cNvPr id="5" name="Picture 4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184B7469-AC3C-CA45-BFF1-8B3223594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2674" y="4043378"/>
            <a:ext cx="2171868" cy="258603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40298E2-2E97-084C-8C56-38CB283B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1415" y="1564279"/>
            <a:ext cx="2812813" cy="3037838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BAF1252-8CD9-2146-882E-0E952FC9E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5472" y="2081547"/>
            <a:ext cx="2812813" cy="3037838"/>
          </a:xfrm>
          <a:prstGeom prst="rect">
            <a:avLst/>
          </a:prstGeom>
        </p:spPr>
      </p:pic>
      <p:pic>
        <p:nvPicPr>
          <p:cNvPr id="26" name="Picture 25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A492CF24-4410-8747-9BA5-E45FE775A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3621" y="4027698"/>
            <a:ext cx="2171868" cy="2586038"/>
          </a:xfrm>
          <a:prstGeom prst="rect">
            <a:avLst/>
          </a:prstGeom>
        </p:spPr>
      </p:pic>
      <p:pic>
        <p:nvPicPr>
          <p:cNvPr id="8" name="Picture 7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5DF1E24F-C380-6A4D-B9B1-5E6883E59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34472" y="4043378"/>
            <a:ext cx="2171868" cy="2586038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054F9244-A1A3-9842-BD36-FA68E73E5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999" y="2081547"/>
            <a:ext cx="2812813" cy="3037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35858F-F5F1-D448-9103-A325E0E34850}"/>
              </a:ext>
            </a:extLst>
          </p:cNvPr>
          <p:cNvSpPr txBox="1"/>
          <p:nvPr/>
        </p:nvSpPr>
        <p:spPr>
          <a:xfrm>
            <a:off x="191036" y="1965084"/>
            <a:ext cx="1671638" cy="646331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N=3223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E=17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6318A-76F6-6F44-BBC3-842CE5F8B953}"/>
              </a:ext>
            </a:extLst>
          </p:cNvPr>
          <p:cNvSpPr txBox="1"/>
          <p:nvPr/>
        </p:nvSpPr>
        <p:spPr>
          <a:xfrm>
            <a:off x="179159" y="2103584"/>
            <a:ext cx="1671638" cy="369332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Y=2790</a:t>
            </a:r>
          </a:p>
        </p:txBody>
      </p:sp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B1114246-6F31-E947-A0DB-C3FEBB648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7485" y="1665063"/>
            <a:ext cx="2812813" cy="30378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C80D01-5AC6-9A44-9FFB-9B84444FB56F}"/>
              </a:ext>
            </a:extLst>
          </p:cNvPr>
          <p:cNvSpPr txBox="1"/>
          <p:nvPr/>
        </p:nvSpPr>
        <p:spPr>
          <a:xfrm>
            <a:off x="10031446" y="2116863"/>
            <a:ext cx="1671638" cy="646331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N=3223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E=17</a:t>
            </a:r>
          </a:p>
        </p:txBody>
      </p:sp>
      <p:pic>
        <p:nvPicPr>
          <p:cNvPr id="17" name="Picture 16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D5F65997-EDF1-CF43-8132-E0BCB0FAB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33455" y="4027698"/>
            <a:ext cx="2171868" cy="2586038"/>
          </a:xfrm>
          <a:prstGeom prst="rect">
            <a:avLst/>
          </a:prstGeom>
        </p:spPr>
      </p:pic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43C93B1C-07FA-6840-9DF8-8C33CDEE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2982" y="2065867"/>
            <a:ext cx="2812813" cy="30378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6F0B2E-329A-3943-81B9-5F8F8B4C09F7}"/>
              </a:ext>
            </a:extLst>
          </p:cNvPr>
          <p:cNvSpPr txBox="1"/>
          <p:nvPr/>
        </p:nvSpPr>
        <p:spPr>
          <a:xfrm>
            <a:off x="10013510" y="2240719"/>
            <a:ext cx="1671638" cy="369332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Y=2790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4D9B7-CDD8-6B40-AAF2-44E2478F0E30}"/>
              </a:ext>
            </a:extLst>
          </p:cNvPr>
          <p:cNvSpPr txBox="1"/>
          <p:nvPr/>
        </p:nvSpPr>
        <p:spPr>
          <a:xfrm>
            <a:off x="4985982" y="2465802"/>
            <a:ext cx="1671638" cy="646331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N=3223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E=17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31E5FB-0944-9045-AB16-3A78464A42D6}"/>
              </a:ext>
            </a:extLst>
          </p:cNvPr>
          <p:cNvSpPr txBox="1"/>
          <p:nvPr/>
        </p:nvSpPr>
        <p:spPr>
          <a:xfrm>
            <a:off x="4974105" y="2604302"/>
            <a:ext cx="1671638" cy="369332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Y=2790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FDBF7-0218-BD4C-81AD-EE2CBBEFB3AF}"/>
              </a:ext>
            </a:extLst>
          </p:cNvPr>
          <p:cNvSpPr txBox="1"/>
          <p:nvPr/>
        </p:nvSpPr>
        <p:spPr>
          <a:xfrm>
            <a:off x="10225795" y="300038"/>
            <a:ext cx="1247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P=61</a:t>
            </a:r>
          </a:p>
          <a:p>
            <a:pPr algn="ctr"/>
            <a:r>
              <a:rPr lang="en-US" dirty="0"/>
              <a:t>Q=53</a:t>
            </a:r>
          </a:p>
          <a:p>
            <a:pPr algn="ctr"/>
            <a:r>
              <a:rPr lang="en-US" dirty="0"/>
              <a:t>N=3223</a:t>
            </a:r>
          </a:p>
          <a:p>
            <a:pPr algn="ctr"/>
            <a:r>
              <a:rPr lang="en-US" dirty="0"/>
              <a:t>M=780</a:t>
            </a:r>
          </a:p>
          <a:p>
            <a:pPr algn="ctr"/>
            <a:r>
              <a:rPr lang="en-US" dirty="0"/>
              <a:t>E=17</a:t>
            </a:r>
          </a:p>
          <a:p>
            <a:pPr algn="ctr"/>
            <a:r>
              <a:rPr lang="en-US" dirty="0"/>
              <a:t>D=413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164BA3-F9F4-7C47-B4D0-83800DF7D30C}"/>
              </a:ext>
            </a:extLst>
          </p:cNvPr>
          <p:cNvSpPr txBox="1"/>
          <p:nvPr/>
        </p:nvSpPr>
        <p:spPr>
          <a:xfrm>
            <a:off x="391444" y="1584734"/>
            <a:ext cx="124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X=65</a:t>
            </a:r>
          </a:p>
        </p:txBody>
      </p:sp>
    </p:spTree>
    <p:extLst>
      <p:ext uri="{BB962C8B-B14F-4D97-AF65-F5344CB8AC3E}">
        <p14:creationId xmlns:p14="http://schemas.microsoft.com/office/powerpoint/2010/main" val="3666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1" grpId="0" animBg="1"/>
      <p:bldP spid="11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3B5E-1BD9-2B46-BCC1-25774563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Eve recover X from N, E, and 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BE49-17B3-A844-88D5-81D400719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certain open mathematical conjecture holds, recovering x from n, e, and y is “as hard” as factoring n into p and q</a:t>
                </a:r>
              </a:p>
              <a:p>
                <a:pPr lvl="1"/>
                <a:r>
                  <a:rPr lang="en-US" dirty="0"/>
                  <a:t>By “as hard”, we mean that there’s a polynomial (in log(n)) time algorithm that can solve one problem using a solution to the other</a:t>
                </a:r>
              </a:p>
              <a:p>
                <a:pPr lvl="1"/>
                <a:r>
                  <a:rPr lang="en-US" dirty="0"/>
                  <a:t>The mathematical result is the Extended Riemann Hypothesis</a:t>
                </a:r>
              </a:p>
              <a:p>
                <a:r>
                  <a:rPr lang="en-US" dirty="0"/>
                  <a:t>The best known algorithm for factoring n into primes is the general number field sieve</a:t>
                </a:r>
              </a:p>
              <a:p>
                <a:pPr lvl="1"/>
                <a:r>
                  <a:rPr lang="en-US" dirty="0"/>
                  <a:t>Runs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Largest number n ever factored has 250 digits</a:t>
                </a:r>
              </a:p>
              <a:p>
                <a:r>
                  <a:rPr lang="en-US" dirty="0"/>
                  <a:t>A quantum computer can factor integers in polynomial time</a:t>
                </a:r>
              </a:p>
              <a:p>
                <a:pPr lvl="1"/>
                <a:r>
                  <a:rPr lang="en-US" dirty="0"/>
                  <a:t>Quantum computer’s using Shor’s algorithm have factored semiprimes as high as 291,311 = 523*557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3BE49-17B3-A844-88D5-81D400719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 r="-375" b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2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0B77-C739-2C45-BF6A-A92237D7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Alice and Bob’s computations fast?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59EA2-9A6D-B741-8140-2771B68033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can be done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can be computed by doing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multiplications</a:t>
                </a:r>
              </a:p>
              <a:p>
                <a:pPr lvl="1"/>
                <a:r>
                  <a:rPr lang="en-US" dirty="0"/>
                  <a:t>By reducing after every step, each multiplication involves two integers less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By using the fast multiplicative inverse algorithm, Bob can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r>
                  <a:rPr lang="en-US" dirty="0"/>
                  <a:t>What about generation of primes?</a:t>
                </a:r>
              </a:p>
              <a:p>
                <a:pPr lvl="1"/>
                <a:r>
                  <a:rPr lang="en-US" dirty="0"/>
                  <a:t>Need a fast algorithm for checking primality</a:t>
                </a:r>
              </a:p>
              <a:p>
                <a:pPr lvl="1"/>
                <a:r>
                  <a:rPr lang="en-US" dirty="0"/>
                  <a:t>Has to be much, much faster than factoring the primes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59EA2-9A6D-B741-8140-2771B6803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45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0A36-C34F-7A42-8009-85159E46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Fermat’s Primality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C35F8-7928-B84E-A1E5-1AF5DDC17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a positive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we want to 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prime</a:t>
                </a:r>
              </a:p>
              <a:p>
                <a:pPr lvl="1"/>
                <a:r>
                  <a:rPr lang="en-US" dirty="0"/>
                  <a:t>Pick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may be prime</a:t>
                </a:r>
              </a:p>
              <a:p>
                <a:pPr lvl="1"/>
                <a:r>
                  <a:rPr lang="en-US" dirty="0"/>
                  <a:t>Otherwise, we know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composite</a:t>
                </a:r>
              </a:p>
              <a:p>
                <a:r>
                  <a:rPr lang="en-US" dirty="0"/>
                  <a:t>Testing multiple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increase the accuracy of the test</a:t>
                </a:r>
              </a:p>
              <a:p>
                <a:pPr lvl="1"/>
                <a:r>
                  <a:rPr lang="en-US" dirty="0"/>
                  <a:t>341 = 11*31 is not prime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modulo 341</a:t>
                </a:r>
              </a:p>
              <a:p>
                <a:pPr lvl="1"/>
                <a:r>
                  <a:rPr lang="en-US" dirty="0"/>
                  <a:t>341 is called a pseudoprime to base 2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168</m:t>
                    </m:r>
                  </m:oMath>
                </a14:m>
                <a:r>
                  <a:rPr lang="en-US" dirty="0"/>
                  <a:t> modulo 341</a:t>
                </a:r>
              </a:p>
              <a:p>
                <a:pPr lvl="1"/>
                <a:r>
                  <a:rPr lang="en-US" dirty="0"/>
                  <a:t>3 is a witness to the compositeness of 341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C35F8-7928-B84E-A1E5-1AF5DDC17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61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1928-77BE-EB42-85A3-48719AE0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Carmichael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751BC-9426-7B44-B3B8-E08A9452D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every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&lt;561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561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r>
                  <a:rPr lang="en-US" dirty="0"/>
                  <a:t>But 561 is not prime!</a:t>
                </a:r>
              </a:p>
              <a:p>
                <a:pPr lvl="1"/>
                <a:r>
                  <a:rPr lang="en-US" dirty="0"/>
                  <a:t>561 = 3 * 11 * 17</a:t>
                </a:r>
              </a:p>
              <a:p>
                <a:r>
                  <a:rPr lang="en-US" dirty="0"/>
                  <a:t>Numbers with this property are called Carmichael numbers</a:t>
                </a:r>
              </a:p>
              <a:p>
                <a:pPr lvl="1"/>
                <a:r>
                  <a:rPr lang="en-US" dirty="0"/>
                  <a:t>Have the property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divides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divides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infinitely many of them</a:t>
                </a:r>
              </a:p>
              <a:p>
                <a:r>
                  <a:rPr lang="en-US" dirty="0"/>
                  <a:t>Fermat primality test has no way of spotting Carmichael numbers, no matter how many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you 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751BC-9426-7B44-B3B8-E08A9452D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29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C9D1-4930-6B46-B8C2-8B7156F4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Miller-Rabin Primality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C86D-8B00-1647-A2B4-B229EBCA3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odd</a:t>
                </a:r>
              </a:p>
              <a:p>
                <a:r>
                  <a:rPr lang="en-US" dirty="0"/>
                  <a:t>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element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last element of the sequence is not 1,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composite</a:t>
                </a:r>
              </a:p>
              <a:p>
                <a:pPr lvl="1"/>
                <a:r>
                  <a:rPr lang="en-US" dirty="0"/>
                  <a:t>This is the same as the Fermat primality test</a:t>
                </a:r>
              </a:p>
              <a:p>
                <a:r>
                  <a:rPr lang="en-US" dirty="0"/>
                  <a:t>If the sequence is not all 1’s, the last non-1 element of the sequence should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 If this is not the case,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composite.</a:t>
                </a:r>
              </a:p>
              <a:p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might be prime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C86D-8B00-1647-A2B4-B229EBCA3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9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69AA-099C-9646-B206-4C5561DF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Cipher</a:t>
            </a:r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5953393-7F94-244F-8467-191C9313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7" b="94000" l="33375" r="68500">
                        <a14:foregroundMark x1="51125" y1="8500" x2="51125" y2="8500"/>
                        <a14:foregroundMark x1="51125" y1="57833" x2="51125" y2="57833"/>
                        <a14:foregroundMark x1="46375" y1="52667" x2="46375" y2="52667"/>
                        <a14:foregroundMark x1="52375" y1="50167" x2="52375" y2="50167"/>
                        <a14:foregroundMark x1="54000" y1="8167" x2="54000" y2="8167"/>
                        <a14:foregroundMark x1="53125" y1="5167" x2="53125" y2="5167"/>
                        <a14:foregroundMark x1="50125" y1="50500" x2="50125" y2="50500"/>
                        <a14:foregroundMark x1="33375" y1="63333" x2="33375" y2="63333"/>
                        <a14:foregroundMark x1="51500" y1="94000" x2="51500" y2="94000"/>
                      </a14:backgroundRemoval>
                    </a14:imgEffect>
                  </a14:imgLayer>
                </a14:imgProps>
              </a:ext>
            </a:extLst>
          </a:blip>
          <a:srcRect l="29039" r="26994"/>
          <a:stretch/>
        </p:blipFill>
        <p:spPr>
          <a:xfrm flipH="1">
            <a:off x="157161" y="3600466"/>
            <a:ext cx="1775663" cy="3028950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3538C936-939D-BA41-8475-5C19A5F69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7" b="93583" l="500" r="96750">
                        <a14:foregroundMark x1="54000" y1="11667" x2="54000" y2="11667"/>
                        <a14:foregroundMark x1="51750" y1="6667" x2="51750" y2="6667"/>
                        <a14:foregroundMark x1="49250" y1="3167" x2="49250" y2="3167"/>
                        <a14:foregroundMark x1="92333" y1="39583" x2="92333" y2="39583"/>
                        <a14:foregroundMark x1="5917" y1="34417" x2="5917" y2="34417"/>
                        <a14:foregroundMark x1="1750" y1="36250" x2="1750" y2="36250"/>
                        <a14:foregroundMark x1="500" y1="33333" x2="500" y2="33333"/>
                        <a14:foregroundMark x1="96750" y1="42500" x2="96750" y2="42500"/>
                        <a14:foregroundMark x1="27167" y1="93583" x2="27167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5962" y="3600466"/>
            <a:ext cx="2586038" cy="2586038"/>
          </a:xfrm>
          <a:prstGeom prst="rect">
            <a:avLst/>
          </a:prstGeom>
        </p:spPr>
      </p:pic>
      <p:pic>
        <p:nvPicPr>
          <p:cNvPr id="5" name="Picture 4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184B7469-AC3C-CA45-BFF1-8B3223594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2674" y="4043378"/>
            <a:ext cx="2171868" cy="258603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40298E2-2E97-084C-8C56-38CB283B2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1415" y="1564279"/>
            <a:ext cx="2812813" cy="3037838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BAF1252-8CD9-2146-882E-0E952FC9E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5472" y="2081547"/>
            <a:ext cx="2812813" cy="3037838"/>
          </a:xfrm>
          <a:prstGeom prst="rect">
            <a:avLst/>
          </a:prstGeom>
        </p:spPr>
      </p:pic>
      <p:pic>
        <p:nvPicPr>
          <p:cNvPr id="8" name="Picture 7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5DF1E24F-C380-6A4D-B9B1-5E6883E59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34472" y="4043378"/>
            <a:ext cx="2171868" cy="2586038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054F9244-A1A3-9842-BD36-FA68E73E5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999" y="2081547"/>
            <a:ext cx="2812813" cy="3037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6318A-76F6-6F44-BBC3-842CE5F8B953}"/>
              </a:ext>
            </a:extLst>
          </p:cNvPr>
          <p:cNvSpPr txBox="1"/>
          <p:nvPr/>
        </p:nvSpPr>
        <p:spPr>
          <a:xfrm>
            <a:off x="179159" y="1733189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LBHYBBXIRELPHGRVALBHEBIRENYYF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5858F-F5F1-D448-9103-A325E0E34850}"/>
              </a:ext>
            </a:extLst>
          </p:cNvPr>
          <p:cNvSpPr txBox="1"/>
          <p:nvPr/>
        </p:nvSpPr>
        <p:spPr>
          <a:xfrm>
            <a:off x="179159" y="1743497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look very cute in your overalls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9B202-F11C-8844-9206-8828097A2DCC}"/>
              </a:ext>
            </a:extLst>
          </p:cNvPr>
          <p:cNvSpPr txBox="1"/>
          <p:nvPr/>
        </p:nvSpPr>
        <p:spPr>
          <a:xfrm>
            <a:off x="4984586" y="2194854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LBHYBBXIRELPHGRVALBHEBIRENYYF</a:t>
            </a:r>
          </a:p>
        </p:txBody>
      </p:sp>
      <p:pic>
        <p:nvPicPr>
          <p:cNvPr id="17" name="Picture 16" descr="A picture containing cup, sitting, white, black&#10;&#10;Description automatically generated">
            <a:extLst>
              <a:ext uri="{FF2B5EF4-FFF2-40B4-BE49-F238E27FC236}">
                <a16:creationId xmlns:a16="http://schemas.microsoft.com/office/drawing/2014/main" id="{D5F65997-EDF1-CF43-8132-E0BCB0FAB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415" b="89951" l="10000" r="90000">
                        <a14:foregroundMark x1="53023" y1="10439" x2="53023" y2="10439"/>
                        <a14:foregroundMark x1="60000" y1="19415" x2="60000" y2="19415"/>
                        <a14:foregroundMark x1="52674" y1="13951" x2="52674" y2="13951"/>
                        <a14:foregroundMark x1="49070" y1="7415" x2="49070" y2="7415"/>
                        <a14:foregroundMark x1="57674" y1="15707" x2="57674" y2="15707"/>
                        <a14:foregroundMark x1="62907" y1="25854" x2="62907" y2="25854"/>
                        <a14:foregroundMark x1="58721" y1="12390" x2="58721" y2="12390"/>
                        <a14:foregroundMark x1="63140" y1="18537" x2="63140" y2="18537"/>
                        <a14:foregroundMark x1="64186" y1="23415" x2="64186" y2="23415"/>
                        <a14:foregroundMark x1="61628" y1="15317" x2="61628" y2="15317"/>
                        <a14:foregroundMark x1="54535" y1="8683" x2="54535" y2="8683"/>
                        <a14:foregroundMark x1="56860" y1="10049" x2="56860" y2="10049"/>
                        <a14:foregroundMark x1="63488" y1="16390" x2="63488" y2="16390"/>
                        <a14:foregroundMark x1="64186" y1="53756" x2="64186" y2="53756"/>
                        <a14:foregroundMark x1="71512" y1="60098" x2="71512" y2="60098"/>
                        <a14:foregroundMark x1="71512" y1="68488" x2="71512" y2="68488"/>
                        <a14:foregroundMark x1="70000" y1="66244" x2="70000" y2="66244"/>
                        <a14:foregroundMark x1="69419" y1="60585" x2="70581" y2="75610"/>
                        <a14:foregroundMark x1="70581" y1="75610" x2="72326" y2="67512"/>
                        <a14:foregroundMark x1="72326" y1="67512" x2="67907" y2="50927"/>
                        <a14:foregroundMark x1="70233" y1="49561" x2="74651" y2="77951"/>
                        <a14:foregroundMark x1="71279" y1="79415" x2="73605" y2="80780"/>
                        <a14:foregroundMark x1="75233" y1="74146" x2="73605" y2="54146"/>
                        <a14:foregroundMark x1="72907" y1="49756" x2="72907" y2="49756"/>
                        <a14:foregroundMark x1="72326" y1="48878" x2="72326" y2="48878"/>
                        <a14:foregroundMark x1="64535" y1="39024" x2="68721" y2="39707"/>
                        <a14:foregroundMark x1="72326" y1="48878" x2="72326" y2="48878"/>
                        <a14:foregroundMark x1="72907" y1="50244" x2="72907" y2="50244"/>
                        <a14:foregroundMark x1="72326" y1="48488" x2="72326" y2="48488"/>
                        <a14:foregroundMark x1="72326" y1="47610" x2="72326" y2="47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33455" y="4027698"/>
            <a:ext cx="2171868" cy="2586038"/>
          </a:xfrm>
          <a:prstGeom prst="rect">
            <a:avLst/>
          </a:prstGeom>
        </p:spPr>
      </p:pic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43C93B1C-07FA-6840-9DF8-8C33CDEE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2982" y="2065867"/>
            <a:ext cx="2812813" cy="3037838"/>
          </a:xfrm>
          <a:prstGeom prst="rect">
            <a:avLst/>
          </a:prstGeom>
        </p:spPr>
      </p:pic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B1114246-6F31-E947-A0DB-C3FEBB648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4400" y1="36296" x2="54400" y2="36296"/>
                        <a14:foregroundMark x1="25300" y1="33333" x2="38800" y2="33519"/>
                        <a14:foregroundMark x1="38800" y1="33519" x2="48500" y2="33333"/>
                        <a14:foregroundMark x1="48500" y1="33333" x2="56600" y2="33333"/>
                        <a14:foregroundMark x1="56600" y1="33333" x2="57000" y2="40741"/>
                        <a14:foregroundMark x1="57000" y1="40741" x2="49500" y2="43981"/>
                        <a14:foregroundMark x1="49500" y1="43981" x2="27800" y2="33796"/>
                        <a14:foregroundMark x1="49200" y1="47315" x2="70000" y2="34444"/>
                        <a14:foregroundMark x1="70000" y1="34444" x2="59100" y2="32685"/>
                        <a14:foregroundMark x1="64000" y1="46667" x2="73500" y2="42315"/>
                        <a14:foregroundMark x1="73500" y1="42315" x2="79100" y2="48241"/>
                        <a14:foregroundMark x1="79100" y1="48241" x2="69800" y2="48333"/>
                        <a14:foregroundMark x1="69800" y1="48333" x2="65400" y2="46019"/>
                        <a14:foregroundMark x1="72100" y1="40833" x2="79200" y2="38333"/>
                        <a14:foregroundMark x1="79200" y1="38333" x2="81400" y2="53889"/>
                        <a14:foregroundMark x1="81400" y1="53889" x2="72600" y2="52500"/>
                        <a14:foregroundMark x1="72600" y1="52500" x2="72100" y2="52130"/>
                        <a14:foregroundMark x1="69900" y1="60463" x2="43800" y2="59074"/>
                        <a14:foregroundMark x1="43800" y1="59074" x2="35600" y2="60926"/>
                        <a14:foregroundMark x1="35600" y1="60926" x2="38100" y2="52963"/>
                        <a14:foregroundMark x1="38100" y1="52963" x2="53600" y2="54167"/>
                        <a14:foregroundMark x1="53600" y1="54167" x2="62500" y2="54074"/>
                        <a14:foregroundMark x1="62500" y1="54074" x2="68100" y2="59074"/>
                        <a14:foregroundMark x1="68100" y1="59074" x2="68100" y2="59167"/>
                        <a14:foregroundMark x1="23300" y1="61667" x2="30800" y2="58148"/>
                        <a14:foregroundMark x1="30800" y1="58148" x2="32800" y2="61481"/>
                        <a14:foregroundMark x1="18800" y1="58148" x2="18800" y2="40278"/>
                        <a14:foregroundMark x1="18800" y1="40278" x2="34100" y2="46389"/>
                        <a14:foregroundMark x1="34100" y1="46389" x2="19300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7485" y="1665063"/>
            <a:ext cx="2812813" cy="303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1E67DE-E589-F445-96CD-745073B947DA}"/>
              </a:ext>
            </a:extLst>
          </p:cNvPr>
          <p:cNvSpPr txBox="1"/>
          <p:nvPr/>
        </p:nvSpPr>
        <p:spPr>
          <a:xfrm>
            <a:off x="10028072" y="1778370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LBHYBBXIRELPHGRVALBHEBIRENYYF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9C10D9-8887-FB4D-9571-76F72BEFF4F5}"/>
              </a:ext>
            </a:extLst>
          </p:cNvPr>
          <p:cNvSpPr txBox="1"/>
          <p:nvPr/>
        </p:nvSpPr>
        <p:spPr>
          <a:xfrm>
            <a:off x="10028072" y="1766088"/>
            <a:ext cx="1671638" cy="923330"/>
          </a:xfrm>
          <a:prstGeom prst="rect">
            <a:avLst/>
          </a:prstGeom>
          <a:solidFill>
            <a:srgbClr val="DFA4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YOULOOKVERYCUTEINYOUROVERALLS</a:t>
            </a:r>
          </a:p>
        </p:txBody>
      </p:sp>
    </p:spTree>
    <p:extLst>
      <p:ext uri="{BB962C8B-B14F-4D97-AF65-F5344CB8AC3E}">
        <p14:creationId xmlns:p14="http://schemas.microsoft.com/office/powerpoint/2010/main" val="2321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5" grpId="0" animBg="1"/>
      <p:bldP spid="15" grpId="1" animBg="1"/>
      <p:bldP spid="20" grpId="0" animBg="1"/>
      <p:bldP spid="20" grpId="1" animBg="1"/>
      <p:bldP spid="2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7BF7-A62D-E44E-A452-E3C30736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Miller-Rabin Primality test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B886D-82E9-7946-84C5-71532605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=561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560=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∗35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35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263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166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67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≠560</m:t>
                    </m:r>
                  </m:oMath>
                </a14:m>
                <a:r>
                  <a:rPr lang="en-US" dirty="0"/>
                  <a:t> precedes 1 in the sequence, 561 is not prime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B886D-82E9-7946-84C5-71532605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350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B4B6-DE23-9C4F-B174-0021D55B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Miller-Rabin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D585A-FA79-5D44-863D-550FF8A0D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example, we found: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140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67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280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67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modulo 561</a:t>
                </a:r>
              </a:p>
              <a:p>
                <a:r>
                  <a:rPr lang="en-US" dirty="0"/>
                  <a:t>Therefore, 561 divides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67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67+1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=66∗68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561 were prime, it would have to divide either 66 or 68</a:t>
                </a:r>
              </a:p>
              <a:p>
                <a:r>
                  <a:rPr lang="en-US" dirty="0"/>
                  <a:t>This is impossible, so 561 is composite</a:t>
                </a:r>
              </a:p>
              <a:p>
                <a:r>
                  <a:rPr lang="en-US" dirty="0"/>
                  <a:t>We can find a factor of 561 by computing the </a:t>
                </a:r>
                <a:r>
                  <a:rPr lang="en-US" dirty="0" err="1"/>
                  <a:t>gcd</a:t>
                </a:r>
                <a:r>
                  <a:rPr lang="en-US" dirty="0"/>
                  <a:t> of 66 and 561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D585A-FA79-5D44-863D-550FF8A0D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392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6842-3ECD-C94D-91CE-EBC88C7A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Miller-Rabin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DF29-D546-164E-AB36-C00AF47F9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run Miller-Rabin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=2,3,5,7,11</m:t>
                    </m:r>
                  </m:oMath>
                </a14:m>
                <a:r>
                  <a:rPr lang="en-US" dirty="0"/>
                  <a:t>, we will identify all composite numbers less than 2,152,302,898,747</a:t>
                </a:r>
              </a:p>
              <a:p>
                <a:r>
                  <a:rPr lang="en-US" dirty="0"/>
                  <a:t>For any given composite number, a randomly chosen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will identify compositeness at least 75% of the time</a:t>
                </a:r>
              </a:p>
              <a:p>
                <a:r>
                  <a:rPr lang="en-US" dirty="0"/>
                  <a:t>By testing more and more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can verify that a number is prime with whatever certainty is required</a:t>
                </a:r>
              </a:p>
              <a:p>
                <a:r>
                  <a:rPr lang="en-US" dirty="0"/>
                  <a:t>If the Extended Riemann Hypothesis holds, testing all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mathematically guarantees finding all composite numbers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DF29-D546-164E-AB36-C00AF47F9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81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9296-2BE9-9742-AC9A-7F7DD9CF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key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3C325-425C-5B48-A0DF-70CB408E17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randomly pick a candidate 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of the desired size and check if it’s prime using the Miller-Rabin test</a:t>
                </a:r>
              </a:p>
              <a:p>
                <a:r>
                  <a:rPr lang="en-US" dirty="0"/>
                  <a:t>Each iteration of the Miller-Rabin test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to run</a:t>
                </a:r>
              </a:p>
              <a:p>
                <a:r>
                  <a:rPr lang="en-US" dirty="0"/>
                  <a:t>Only check a constant number of times per candidate prime to get required accuracy</a:t>
                </a:r>
              </a:p>
              <a:p>
                <a:r>
                  <a:rPr lang="en-US" dirty="0"/>
                  <a:t>According to the density of the primes, the average number of primes you need to check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generate keys very rapidly, even with very large semiprimes that are too large to factor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3C325-425C-5B48-A0DF-70CB408E1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197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B60C-5E0F-B64E-81C3-C6920BFF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 sign messages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93441-1E55-764B-AFEC-F5867EA47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Bob can sign a message x by communicating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Alice can verify this by checking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Anyone can use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 to verify the signature, but nobody can reproduce it to impersonate Bob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93441-1E55-764B-AFEC-F5867EA47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21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85A3-1C94-B143-8B77-96D4AB54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Attacks/Gotchas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D2E42-0142-184C-AF8E-B46C83FA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724628"/>
                <a:ext cx="10131425" cy="46993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semiprime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can be easily factored if the primes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two close together</a:t>
                </a:r>
              </a:p>
              <a:p>
                <a:r>
                  <a:rPr lang="en-US" dirty="0"/>
                  <a:t>If insecure randomness is used, the number of possible primes is much smaller than you might expect</a:t>
                </a:r>
              </a:p>
              <a:p>
                <a:pPr lvl="1"/>
                <a:r>
                  <a:rPr lang="en-US" dirty="0"/>
                  <a:t>There are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324</m:t>
                        </m:r>
                      </m:sup>
                    </m:sSup>
                  </m:oMath>
                </a14:m>
                <a:r>
                  <a:rPr lang="en-US" dirty="0"/>
                  <a:t> primes with fewer than 100 digits</a:t>
                </a:r>
              </a:p>
              <a:p>
                <a:pPr lvl="1"/>
                <a:r>
                  <a:rPr lang="en-US" dirty="0"/>
                  <a:t>Python’s random library uses a 32-bit integer as a seed</a:t>
                </a:r>
              </a:p>
              <a:p>
                <a:pPr lvl="1"/>
                <a:r>
                  <a:rPr lang="en-US" dirty="0"/>
                  <a:t>You can run the Euclidean algorithm on two semiprimes to quickly check if they share a factor</a:t>
                </a:r>
              </a:p>
              <a:p>
                <a:r>
                  <a:rPr lang="en-US" dirty="0"/>
                  <a:t>If you encode the same message using the same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different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 hacker can recover the message</a:t>
                </a:r>
              </a:p>
              <a:p>
                <a:r>
                  <a:rPr lang="en-US" dirty="0"/>
                  <a:t>If there are very few possible messages, a hacker can use the encryption algorithm to guess-and-check for Alice’s message</a:t>
                </a:r>
              </a:p>
              <a:p>
                <a:r>
                  <a:rPr lang="en-US" dirty="0"/>
                  <a:t>Random padding can help with many of these problems, but some padding schemes are insecure</a:t>
                </a:r>
              </a:p>
              <a:p>
                <a:pPr lvl="1"/>
                <a:r>
                  <a:rPr lang="en-US" dirty="0"/>
                  <a:t>For example, multiplying the message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adding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bits of randomness does not secure the message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D2E42-0142-184C-AF8E-B46C83FA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724628"/>
                <a:ext cx="10131425" cy="4699321"/>
              </a:xfrm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18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1D8-0487-1942-9835-6922A299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Obligatory ”EARN IT is stupid”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1CBF-9D4D-BA41-B145-1644E0DE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EARN IT is a bill that would give government agencies regulatory power over end to end encryption</a:t>
            </a:r>
          </a:p>
          <a:p>
            <a:r>
              <a:rPr lang="en-US" dirty="0"/>
              <a:t>This is stupid</a:t>
            </a:r>
          </a:p>
          <a:p>
            <a:r>
              <a:rPr lang="en-US" dirty="0"/>
              <a:t>Even if illegal, end to end encryption is so easy to implement that it will still be used by criminals</a:t>
            </a:r>
          </a:p>
          <a:p>
            <a:r>
              <a:rPr lang="en-US" dirty="0"/>
              <a:t>I wrote a mostly-functional implementation of the guts of RSA in one afternoon in ~100 lines of code</a:t>
            </a:r>
          </a:p>
        </p:txBody>
      </p:sp>
    </p:spTree>
    <p:extLst>
      <p:ext uri="{BB962C8B-B14F-4D97-AF65-F5344CB8AC3E}">
        <p14:creationId xmlns:p14="http://schemas.microsoft.com/office/powerpoint/2010/main" val="834245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2D0A-1665-6A4D-B461-DB5A68CC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7C50-2141-2646-96AA-3CC235792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https://github.com/teswayze/rsa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4B7EC-7B90-114D-8FB3-0E71D120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Cipher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2A12F-6633-E747-BBC0-FCD6B2F0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letter in the message is replaced with a different letter according to some predefined permutation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NOPQRSTUVWXYZABCDEFGHIJKLM</a:t>
            </a:r>
          </a:p>
          <a:p>
            <a:r>
              <a:rPr lang="en-US" dirty="0">
                <a:cs typeface="Courier New" panose="02070309020205020404" pitchFamily="49" charset="0"/>
              </a:rPr>
              <a:t>Both Alice and Bob must know the cipher key and must keep it a secret from Eve</a:t>
            </a:r>
          </a:p>
          <a:p>
            <a:r>
              <a:rPr lang="en-US" dirty="0">
                <a:cs typeface="Courier New" panose="02070309020205020404" pitchFamily="49" charset="0"/>
              </a:rPr>
              <a:t>Vulnerable to a frequency analysis attack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Homophonic substitution: expands the encryption alphabet and assigns frequent letters multiple values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Polyalphabetic substitution: the permutation key rotates after each position</a:t>
            </a: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Polygraphic</a:t>
            </a:r>
            <a:r>
              <a:rPr lang="en-US" dirty="0">
                <a:cs typeface="Courier New" panose="02070309020205020404" pitchFamily="49" charset="0"/>
              </a:rPr>
              <a:t> substitution permutes blocks of letters at a time</a:t>
            </a:r>
          </a:p>
        </p:txBody>
      </p:sp>
    </p:spTree>
    <p:extLst>
      <p:ext uri="{BB962C8B-B14F-4D97-AF65-F5344CB8AC3E}">
        <p14:creationId xmlns:p14="http://schemas.microsoft.com/office/powerpoint/2010/main" val="193822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8670-6E7A-EA4D-8457-98116C34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Polyalphabetic Cipher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1637-0BA4-4F48-AD33-11335176B6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Choose a key word</a:t>
            </a:r>
          </a:p>
          <a:p>
            <a:pPr lvl="1"/>
            <a:r>
              <a:rPr lang="en-US" dirty="0"/>
              <a:t>For this example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AQUATIC</a:t>
            </a:r>
          </a:p>
          <a:p>
            <a:r>
              <a:rPr lang="en-US" dirty="0"/>
              <a:t>Repeat the key word as many times as necessary to cover the length of the string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YOULOO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VERYCUTEINYOUROVERALLS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AQUATI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AQUATICAQUATICAQUATICA</a:t>
            </a:r>
          </a:p>
          <a:p>
            <a:r>
              <a:rPr lang="en-US" dirty="0"/>
              <a:t>Use the letter from the message and the letter from the repeated key word to look up the letter of the cipher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YEOLHW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VULYVCVEYHYHCTOLYRTTNS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7AE8-BE6C-3646-835F-7EA5DBAF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34" y="2178204"/>
            <a:ext cx="4337824" cy="4337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5C9C5-E5D3-C94A-BBCE-0D194EEF84C0}"/>
              </a:ext>
            </a:extLst>
          </p:cNvPr>
          <p:cNvSpPr/>
          <p:nvPr/>
        </p:nvSpPr>
        <p:spPr>
          <a:xfrm>
            <a:off x="6679580" y="2178204"/>
            <a:ext cx="133815" cy="43378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1A504-A502-C747-B6DF-34608F942BC3}"/>
              </a:ext>
            </a:extLst>
          </p:cNvPr>
          <p:cNvSpPr/>
          <p:nvPr/>
        </p:nvSpPr>
        <p:spPr>
          <a:xfrm>
            <a:off x="6179635" y="3946967"/>
            <a:ext cx="4337824" cy="1620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80E4-2690-5D4D-95C4-A36DD031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Enigma Machine</a:t>
            </a:r>
          </a:p>
        </p:txBody>
      </p:sp>
      <p:pic>
        <p:nvPicPr>
          <p:cNvPr id="7" name="Content Placeholder 6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3D0603CC-347A-D54C-9D29-F68E615C70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3556" y="2065867"/>
            <a:ext cx="3267836" cy="372533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F2E823-3D7B-3C44-86F0-9DE40B0874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Used by the Germans during World War II</a:t>
            </a:r>
          </a:p>
          <a:p>
            <a:r>
              <a:rPr lang="en-US" dirty="0"/>
              <a:t>Polyalphabetic cipher</a:t>
            </a:r>
          </a:p>
          <a:p>
            <a:pPr lvl="1"/>
            <a:r>
              <a:rPr lang="en-US" dirty="0"/>
              <a:t>Mechanical device cycled through different cipher permutations for each letter</a:t>
            </a:r>
          </a:p>
          <a:p>
            <a:r>
              <a:rPr lang="en-US" dirty="0"/>
              <a:t>Encryption method is its own inverse</a:t>
            </a:r>
          </a:p>
          <a:p>
            <a:r>
              <a:rPr lang="en-US" dirty="0"/>
              <a:t>No letter is mapped to itself</a:t>
            </a:r>
          </a:p>
        </p:txBody>
      </p:sp>
    </p:spTree>
    <p:extLst>
      <p:ext uri="{BB962C8B-B14F-4D97-AF65-F5344CB8AC3E}">
        <p14:creationId xmlns:p14="http://schemas.microsoft.com/office/powerpoint/2010/main" val="38668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A257B2-92BF-3F4A-8606-E41B447E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German Enigma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B869FFD-C5CF-704E-936F-BFAD5558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650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Poland’s Marian Rejewski discovered mathematical tricks to reduce the search space</a:t>
            </a:r>
          </a:p>
          <a:p>
            <a:r>
              <a:rPr lang="en-US" dirty="0"/>
              <a:t>Alan Turing and others at Bletchley Park scaled the efforts when the Germans added complexity</a:t>
            </a:r>
          </a:p>
          <a:p>
            <a:r>
              <a:rPr lang="en-US" dirty="0"/>
              <a:t>Search for possible occurrences of likely messages in encoded text</a:t>
            </a:r>
          </a:p>
          <a:p>
            <a:pPr lvl="1"/>
            <a:r>
              <a:rPr lang="en-US" dirty="0"/>
              <a:t>Expected messages are called “cribs”</a:t>
            </a:r>
          </a:p>
          <a:p>
            <a:r>
              <a:rPr lang="en-US" dirty="0"/>
              <a:t>Try to decrypt with possible keys (machine wiring was known) until the “cribs” were found</a:t>
            </a:r>
          </a:p>
          <a:p>
            <a:r>
              <a:rPr lang="en-US" dirty="0"/>
              <a:t>Cryptographers could reduce the search space by using the fact that no letter is mapped to itself</a:t>
            </a:r>
          </a:p>
          <a:p>
            <a:r>
              <a:rPr lang="en-US" dirty="0"/>
              <a:t>Some cribs were known to occur at the beginning of the cipher text</a:t>
            </a:r>
          </a:p>
        </p:txBody>
      </p:sp>
      <p:pic>
        <p:nvPicPr>
          <p:cNvPr id="13" name="Content Placeholder 9" descr="A close up of a keyboard&#10;&#10;Description automatically generated">
            <a:extLst>
              <a:ext uri="{FF2B5EF4-FFF2-40B4-BE49-F238E27FC236}">
                <a16:creationId xmlns:a16="http://schemas.microsoft.com/office/drawing/2014/main" id="{704487BC-C141-1F47-90C8-E183B60D7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63"/>
          <a:stretch/>
        </p:blipFill>
        <p:spPr>
          <a:xfrm>
            <a:off x="685800" y="5014596"/>
            <a:ext cx="10131425" cy="17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3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13C683-A728-CD46-BF52-0A8FBE21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Cribs Used to Attack Enigma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B8F63-FBDF-5F48-A7C4-F5CE923C8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“One” – </a:t>
            </a:r>
            <a:r>
              <a:rPr lang="en-US" i="1" dirty="0" err="1"/>
              <a:t>eins</a:t>
            </a:r>
            <a:endParaRPr lang="en-US" i="1" dirty="0"/>
          </a:p>
          <a:p>
            <a:r>
              <a:rPr lang="en-US" dirty="0"/>
              <a:t>“To” - ANX</a:t>
            </a:r>
          </a:p>
          <a:p>
            <a:r>
              <a:rPr lang="en-US" dirty="0"/>
              <a:t>“Nothing to report” - </a:t>
            </a:r>
            <a:r>
              <a:rPr lang="en-US" i="1" dirty="0" err="1"/>
              <a:t>Keine</a:t>
            </a:r>
            <a:r>
              <a:rPr lang="en-US" i="1" dirty="0"/>
              <a:t> </a:t>
            </a:r>
            <a:r>
              <a:rPr lang="en-US" i="1" dirty="0" err="1"/>
              <a:t>besonderen</a:t>
            </a:r>
            <a:r>
              <a:rPr lang="en-US" i="1" dirty="0"/>
              <a:t> </a:t>
            </a:r>
            <a:r>
              <a:rPr lang="en-US" i="1" dirty="0" err="1"/>
              <a:t>Ereignisse</a:t>
            </a:r>
            <a:endParaRPr lang="en-US" i="1" dirty="0"/>
          </a:p>
          <a:p>
            <a:r>
              <a:rPr lang="en-US" dirty="0"/>
              <a:t>“To the group” </a:t>
            </a:r>
            <a:r>
              <a:rPr lang="en-US" i="1" dirty="0"/>
              <a:t>- An die Gruppe</a:t>
            </a:r>
          </a:p>
          <a:p>
            <a:r>
              <a:rPr lang="en-US" dirty="0"/>
              <a:t>“Weather survey 0600” - WEUBYYNULLSEQSNULLNULL</a:t>
            </a:r>
          </a:p>
          <a:p>
            <a:r>
              <a:rPr lang="en-US" dirty="0"/>
              <a:t>Continuation messages – FORTYWEEPYWEEPY</a:t>
            </a:r>
          </a:p>
          <a:p>
            <a:r>
              <a:rPr lang="en-US" dirty="0"/>
              <a:t>Formal greetings</a:t>
            </a:r>
          </a:p>
          <a:p>
            <a:r>
              <a:rPr lang="en-US" dirty="0"/>
              <a:t>Messages sent on another cipher network</a:t>
            </a:r>
          </a:p>
          <a:p>
            <a:r>
              <a:rPr lang="en-US" dirty="0"/>
              <a:t>Retransmission of messages by double agents</a:t>
            </a:r>
          </a:p>
          <a:p>
            <a:r>
              <a:rPr lang="en-US" dirty="0"/>
              <a:t>LLLLLLLLLLLLLLLLLLLLLLLLLLLLLLLLLLLLLLLLLLLLLLLLLLLLLLLLLLLLLLLLLLLLLLLLLLLLLLLLLLLLLLLLLLLLLLLLLLL…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A93C-B4C2-B449-96D5-06FE694C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804BE-18BE-2F42-BA8C-1F5E33D5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Alice relays her message to Bob through a series of back and forth communications</a:t>
            </a:r>
          </a:p>
          <a:p>
            <a:pPr lvl="1"/>
            <a:r>
              <a:rPr lang="en-US" dirty="0"/>
              <a:t>No pre-arranged secrets allowed</a:t>
            </a:r>
          </a:p>
          <a:p>
            <a:r>
              <a:rPr lang="en-US" dirty="0"/>
              <a:t>Alice and Bob’s encryption / decryption calculations need to be very fast</a:t>
            </a:r>
          </a:p>
          <a:p>
            <a:r>
              <a:rPr lang="en-US" dirty="0"/>
              <a:t>Eve must have no computationally feasible way of recovering the message after viewing the communications</a:t>
            </a:r>
          </a:p>
          <a:p>
            <a:pPr lvl="1"/>
            <a:r>
              <a:rPr lang="en-US" dirty="0"/>
              <a:t>Eve may have orders of magnitude more resources than Alice and Bob do</a:t>
            </a:r>
          </a:p>
          <a:p>
            <a:r>
              <a:rPr lang="en-US" dirty="0"/>
              <a:t>Usually done by ”some clever math trick”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40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{F4454C2C-AD88-A64E-9C58-21692D9F6DE8}tf10001058</Template>
  <TotalTime>87515</TotalTime>
  <Words>2931</Words>
  <Application>Microsoft Macintosh PowerPoint</Application>
  <PresentationFormat>Widescreen</PresentationFormat>
  <Paragraphs>297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Celestial</vt:lpstr>
      <vt:lpstr>RSA Cryptography</vt:lpstr>
      <vt:lpstr>Communication over an insecure channel</vt:lpstr>
      <vt:lpstr>Text Cipher</vt:lpstr>
      <vt:lpstr>Text Cipher</vt:lpstr>
      <vt:lpstr>Polyalphabetic Cipher Example</vt:lpstr>
      <vt:lpstr>German Enigma Machine</vt:lpstr>
      <vt:lpstr>Attacks on German Enigma</vt:lpstr>
      <vt:lpstr>Cribs Used to Attack Enigma</vt:lpstr>
      <vt:lpstr>Specifications for public key cryptography</vt:lpstr>
      <vt:lpstr>Modular Congruences</vt:lpstr>
      <vt:lpstr>Modular Addition</vt:lpstr>
      <vt:lpstr>Modular Multiplication</vt:lpstr>
      <vt:lpstr>Modular Multiplicative Inverse</vt:lpstr>
      <vt:lpstr>Modular Multiplicative Inverse Algorithm</vt:lpstr>
      <vt:lpstr>Modular Exponentiation</vt:lpstr>
      <vt:lpstr>Example: What is the last digit of 777?</vt:lpstr>
      <vt:lpstr>Fermat’s Little Theorem</vt:lpstr>
      <vt:lpstr>Proof of Fermat’s Little Theorem</vt:lpstr>
      <vt:lpstr>Proof of Fermat’s Little Theorem</vt:lpstr>
      <vt:lpstr>Proof of Fermat’s Little Theorem</vt:lpstr>
      <vt:lpstr>Consequences of Fermat’s Little Theorem</vt:lpstr>
      <vt:lpstr>Exponentiation modulo semiprimes</vt:lpstr>
      <vt:lpstr>RSA Cryptography Procedure</vt:lpstr>
      <vt:lpstr>Alice and Bob use RSA</vt:lpstr>
      <vt:lpstr>Can Eve recover X from N, E, and Y?</vt:lpstr>
      <vt:lpstr>Are Alice and Bob’s computations fast?</vt:lpstr>
      <vt:lpstr>Fermat’s Primality algorithm</vt:lpstr>
      <vt:lpstr>Carmichael numbers</vt:lpstr>
      <vt:lpstr>Miller-Rabin Primality test</vt:lpstr>
      <vt:lpstr>Miller-Rabin Primality test Example</vt:lpstr>
      <vt:lpstr>Why Miller-Rabin works</vt:lpstr>
      <vt:lpstr>Miller-Rabin accuracy</vt:lpstr>
      <vt:lpstr>Performance of key generation</vt:lpstr>
      <vt:lpstr>Use to sign messages</vt:lpstr>
      <vt:lpstr>Attacks/Gotchas</vt:lpstr>
      <vt:lpstr>Obligatory ”EARN IT is stupid” slide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Swayze</dc:creator>
  <cp:lastModifiedBy>Thomas Swayze</cp:lastModifiedBy>
  <cp:revision>97</cp:revision>
  <dcterms:created xsi:type="dcterms:W3CDTF">2020-05-31T19:46:33Z</dcterms:created>
  <dcterms:modified xsi:type="dcterms:W3CDTF">2020-09-24T22:27:46Z</dcterms:modified>
</cp:coreProperties>
</file>